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88" r:id="rId2"/>
    <p:sldId id="289" r:id="rId3"/>
    <p:sldId id="257" r:id="rId4"/>
    <p:sldId id="263" r:id="rId5"/>
    <p:sldId id="262" r:id="rId6"/>
    <p:sldId id="265" r:id="rId7"/>
    <p:sldId id="266" r:id="rId8"/>
    <p:sldId id="264" r:id="rId9"/>
    <p:sldId id="267" r:id="rId10"/>
    <p:sldId id="260" r:id="rId11"/>
    <p:sldId id="282" r:id="rId12"/>
    <p:sldId id="259" r:id="rId13"/>
    <p:sldId id="269" r:id="rId14"/>
    <p:sldId id="270" r:id="rId15"/>
    <p:sldId id="271" r:id="rId16"/>
    <p:sldId id="287" r:id="rId17"/>
    <p:sldId id="272" r:id="rId18"/>
    <p:sldId id="273" r:id="rId19"/>
    <p:sldId id="286" r:id="rId20"/>
    <p:sldId id="275" r:id="rId21"/>
    <p:sldId id="274" r:id="rId22"/>
    <p:sldId id="285" r:id="rId23"/>
    <p:sldId id="276" r:id="rId24"/>
    <p:sldId id="277" r:id="rId25"/>
    <p:sldId id="278" r:id="rId26"/>
    <p:sldId id="280" r:id="rId27"/>
    <p:sldId id="279" r:id="rId28"/>
    <p:sldId id="281" r:id="rId29"/>
    <p:sldId id="290" r:id="rId30"/>
    <p:sldId id="261" r:id="rId31"/>
    <p:sldId id="258" r:id="rId32"/>
    <p:sldId id="283" r:id="rId33"/>
    <p:sldId id="284" r:id="rId3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376A"/>
    <a:srgbClr val="6F2F5B"/>
    <a:srgbClr val="A44587"/>
    <a:srgbClr val="003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8" autoAdjust="0"/>
    <p:restoredTop sz="94660"/>
  </p:normalViewPr>
  <p:slideViewPr>
    <p:cSldViewPr snapToGrid="0">
      <p:cViewPr varScale="1">
        <p:scale>
          <a:sx n="69" d="100"/>
          <a:sy n="69" d="100"/>
        </p:scale>
        <p:origin x="12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3D8B23B-4B3F-489E-906A-E95A3888241A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2AB677-A23E-47C6-B0E6-911A42948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20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611BE-70A5-CB95-A944-6667CF6A08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8CE350-1782-5957-8AC3-C0DB21FB32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4949E-00CF-1014-AD80-F832C2DC1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3CB3B-4B10-A69D-AF8B-188CE30EB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D384E-AA2E-B803-251D-285EDAA0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207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E0E30-F173-36B1-A464-E9A03681C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95CCF2-740D-E66F-49FE-93A263C7C0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8D31E0-0E8F-AF3B-477A-31280C9C8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F159A-5519-DAFA-8F78-713C263B0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2E6392-F6EC-08BC-544C-403C70B8E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320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CA84D6-7E1B-C0D1-153F-8FF9A2058E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268A3D-59CC-CDA4-D9F6-2EF6FD333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A2B168-6445-9C3A-E4C4-11740467E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234A7-8B6E-FB89-C715-28E4C2978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9DC4E-8C83-5B01-52D9-A75524C6C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184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689BB-8A45-E9E8-82F9-686DBFEC1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2ABB8-C07E-CFFC-BEDB-F3727BE4A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DF566-1669-0B0A-A78B-F66381693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340EEF-0BB2-1776-AA21-2F733F76E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305F2C-23C7-BA13-DD8F-D40C9723B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88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08D17-6113-B385-3CC0-B0AC14DB2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55A2E3-6143-247F-D247-F2C4AD3A0C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07FC7E-60AF-B242-8A80-60340DA8E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A3F86-2152-CFBA-083D-C401AE5FC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B9BB5-D233-9414-A5FF-8B581E6F1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20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0E703-B4AE-0032-21F8-02FF4C938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1EF12-0970-BD91-8B7C-1E0375A4D8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6583B4-4AF5-EF3C-25AB-FCE103FC01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78032-0439-6BB8-76CF-5692ED164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D35E87-14BB-452D-D706-A3EEFA11F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4C912D-C2E5-485D-D9B7-5483E8CE2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69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5AD8C-7FB5-B44D-C2AE-CAFCA2DC0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357676-C255-9CCA-2D8F-C6BD19B32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E1640D-9468-0F63-062E-A2399F4AE4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D9912-1EAA-0F62-D031-7D9B8B542B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CA9381-0BAB-8B7F-720B-9F863B8BB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7A56B1-A4DB-13A7-497F-436283F51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7F20233-49D7-BEA8-204C-ADCDFB136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187833-6CC8-E504-E432-A50F1D7B2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6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4DC49-EEA2-920C-19E8-95374D98E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C178A-12B4-B9DA-240B-2AAA84056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89ED22-9242-67B5-D789-6AD78EC17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A7E077-B0C6-93DD-0BDA-D7151A148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310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7BD7A-7055-8B37-F980-F475FF139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D6503E-ED80-199C-E303-DF9B670AE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8D070-2A3D-FB81-4E93-0DF61A394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807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1E119-85EB-6963-3C09-7052EEC2A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2852B-AA01-F9ED-F026-FD7692CC93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9ADA7F-F94A-B255-514B-2A3BD4B1DB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7E7948-D810-47CA-E99C-956A78DF4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433F2C-729F-F0EA-5844-A67534E1D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749D0A-6110-7F9F-C659-FA4F0205F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249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FDC8C-0D3E-1CBE-2200-99111EA4D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62B9C5-260A-472A-6E7F-53AB9A96D5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69229B-42FE-2E7B-E62E-485B3E70C9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5FDDDA-4722-AE99-2291-7AAEB345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5269D0-4D76-59FC-CC0D-71F1C1AA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A1B408-EA75-F152-61E3-D5CAF593B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25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2BBA69-EE44-9009-7B9C-8E3F6B7C5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7C279D-323B-BE03-3757-1D2012BE3A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3A9E5-39FF-456C-44FA-7490E8B5A3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49B3C4-E620-4C6A-9A00-B16553BEDD63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66A00-8783-2E4A-6888-41536A450B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CD9C4-DDCF-1465-62FC-F312A313F0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4B6B64-89C9-46CF-BB31-A3100C65F5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863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.jpg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09A632-6889-455C-7C1E-BF74D9F65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42D2348-61B2-0789-21AD-03406FBAC58A}"/>
              </a:ext>
            </a:extLst>
          </p:cNvPr>
          <p:cNvSpPr/>
          <p:nvPr/>
        </p:nvSpPr>
        <p:spPr>
          <a:xfrm>
            <a:off x="0" y="0"/>
            <a:ext cx="12192000" cy="6916614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FED8CF-238A-EBFF-5F57-7E3652E43416}"/>
              </a:ext>
            </a:extLst>
          </p:cNvPr>
          <p:cNvSpPr txBox="1"/>
          <p:nvPr/>
        </p:nvSpPr>
        <p:spPr>
          <a:xfrm>
            <a:off x="1219200" y="1178822"/>
            <a:ext cx="97536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Get to Know Your New Bible: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latin typeface="Oswald" panose="02000503000000000000" pitchFamily="2" charset="0"/>
              </a:rPr>
              <a:t>An Intentional Approach to Gifting Bibles to Students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DD7FE2-BEA2-1C58-E067-F66302EEC760}"/>
              </a:ext>
            </a:extLst>
          </p:cNvPr>
          <p:cNvSpPr txBox="1"/>
          <p:nvPr/>
        </p:nvSpPr>
        <p:spPr>
          <a:xfrm>
            <a:off x="3048000" y="5186491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latin typeface="Oswald" panose="02000503000000000000" pitchFamily="2" charset="0"/>
              </a:rPr>
              <a:t>Amy Schmidt, DCE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72042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3CA41D-6E7D-DE6E-213D-500D6DAA5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7BD388C-0814-070D-30A6-129E3E51F326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3EF64D-EB9B-94F9-DF1B-F82AE7BE153E}"/>
              </a:ext>
            </a:extLst>
          </p:cNvPr>
          <p:cNvSpPr txBox="1"/>
          <p:nvPr/>
        </p:nvSpPr>
        <p:spPr>
          <a:xfrm>
            <a:off x="809949" y="548411"/>
            <a:ext cx="10564295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No Pressure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…to remember: Assume everything is new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…to have the answers: Never ask a question with a right or wrong answer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…to know the lingo: Say it two ways</a:t>
            </a:r>
          </a:p>
          <a:p>
            <a:pPr marL="400050" marR="0" lvl="0" indent="-4000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…to be fast: Give tasks open-ended follow-up activities to feel like we’ve finished together</a:t>
            </a:r>
          </a:p>
          <a:p>
            <a:pPr marL="400050" marR="0" lvl="0" indent="-4000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4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…for it to be </a:t>
            </a: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easy: It’s not always easy</a:t>
            </a:r>
            <a:endParaRPr kumimoji="0" lang="en-US" sz="4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192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007BD4-5AFD-9439-0C07-9156F0D14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14D73CB-C67C-4D6B-CC4E-3BEE5DD64CEE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5DE13F-C2F3-6E87-07F2-CD29DD656244}"/>
              </a:ext>
            </a:extLst>
          </p:cNvPr>
          <p:cNvSpPr txBox="1"/>
          <p:nvPr/>
        </p:nvSpPr>
        <p:spPr>
          <a:xfrm>
            <a:off x="813852" y="951398"/>
            <a:ext cx="10564295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Meet the Audience</a:t>
            </a:r>
            <a:endParaRPr kumimoji="0" lang="en-US" sz="6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Weave between talking to “parents/mentors” and “kids”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Weave between movement &amp; focus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Give options for all knowledge levels</a:t>
            </a:r>
          </a:p>
          <a:p>
            <a:pPr marL="400050" marR="0" lvl="0" indent="-4000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4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Give options for various energy levels</a:t>
            </a:r>
          </a:p>
        </p:txBody>
      </p:sp>
    </p:spTree>
    <p:extLst>
      <p:ext uri="{BB962C8B-B14F-4D97-AF65-F5344CB8AC3E}">
        <p14:creationId xmlns:p14="http://schemas.microsoft.com/office/powerpoint/2010/main" val="78562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2BCDB0-2B01-FD6C-91C2-11C007CAC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160A4FC-72AA-1346-28F3-42B2169C1C11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59A654-98D6-A779-76DE-26B5E5F7B995}"/>
              </a:ext>
            </a:extLst>
          </p:cNvPr>
          <p:cNvSpPr txBox="1"/>
          <p:nvPr/>
        </p:nvSpPr>
        <p:spPr>
          <a:xfrm>
            <a:off x="1781908" y="853209"/>
            <a:ext cx="862037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Bring on a Team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Mentors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Studiers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Donors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17C98A-3211-3696-7B47-66741ACB48D2}"/>
              </a:ext>
            </a:extLst>
          </p:cNvPr>
          <p:cNvSpPr txBox="1"/>
          <p:nvPr/>
        </p:nvSpPr>
        <p:spPr>
          <a:xfrm>
            <a:off x="5486403" y="2946090"/>
            <a:ext cx="60960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0050" marR="0" lvl="0" indent="-4000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600" b="1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latin typeface="Oswald" panose="02000503000000000000" pitchFamily="2" charset="0"/>
              </a:rPr>
              <a:t>Crafters</a:t>
            </a:r>
          </a:p>
          <a:p>
            <a:pPr marL="400050" marR="0" lvl="0" indent="-4000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600" b="1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latin typeface="Oswald" panose="02000503000000000000" pitchFamily="2" charset="0"/>
              </a:rPr>
              <a:t>Prayer Warriors</a:t>
            </a:r>
          </a:p>
          <a:p>
            <a:pPr marL="400050" marR="0" lvl="0" indent="-4000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600" b="1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latin typeface="Oswald" panose="02000503000000000000" pitchFamily="2" charset="0"/>
              </a:rPr>
              <a:t>Team Leaders</a:t>
            </a:r>
          </a:p>
        </p:txBody>
      </p:sp>
    </p:spTree>
    <p:extLst>
      <p:ext uri="{BB962C8B-B14F-4D97-AF65-F5344CB8AC3E}">
        <p14:creationId xmlns:p14="http://schemas.microsoft.com/office/powerpoint/2010/main" val="9926948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212296-EE39-2028-9CD0-582B3C940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A53BBB8-B98E-BD6E-DDB8-39EFAA8D7B60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7C7A60-E4F9-DB34-D0B4-B557661FA919}"/>
              </a:ext>
            </a:extLst>
          </p:cNvPr>
          <p:cNvSpPr txBox="1"/>
          <p:nvPr/>
        </p:nvSpPr>
        <p:spPr>
          <a:xfrm>
            <a:off x="1141327" y="797510"/>
            <a:ext cx="990934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Week 1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60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Welcome &amp; nametags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60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Share how the class will flow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60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Get to know one another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60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Introduction to the Bible</a:t>
            </a:r>
          </a:p>
        </p:txBody>
      </p:sp>
    </p:spTree>
    <p:extLst>
      <p:ext uri="{BB962C8B-B14F-4D97-AF65-F5344CB8AC3E}">
        <p14:creationId xmlns:p14="http://schemas.microsoft.com/office/powerpoint/2010/main" val="1416446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2A86D4-A04B-35DA-7AE7-9D003CB9A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41F7008-8F8C-EDAF-DE1A-A75CA105C20E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6B14E8-5964-5AAA-8F36-95E11BC368BD}"/>
              </a:ext>
            </a:extLst>
          </p:cNvPr>
          <p:cNvSpPr txBox="1"/>
          <p:nvPr/>
        </p:nvSpPr>
        <p:spPr>
          <a:xfrm>
            <a:off x="1008185" y="548411"/>
            <a:ext cx="1016782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Introducing the Bible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We start with an economy Bible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What is the Bible &amp; its purpose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Layout, testaments, timeline, books, literature styles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Names of the books of the Bible</a:t>
            </a:r>
          </a:p>
        </p:txBody>
      </p:sp>
    </p:spTree>
    <p:extLst>
      <p:ext uri="{BB962C8B-B14F-4D97-AF65-F5344CB8AC3E}">
        <p14:creationId xmlns:p14="http://schemas.microsoft.com/office/powerpoint/2010/main" val="2747354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0AADB8-884E-57C6-C6CA-8B59E6AE8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43F8E8-5590-FF8D-E9F8-6839091EA494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F8BD77-45D8-2866-059B-0800CC21F6A2}"/>
              </a:ext>
            </a:extLst>
          </p:cNvPr>
          <p:cNvSpPr txBox="1"/>
          <p:nvPr/>
        </p:nvSpPr>
        <p:spPr>
          <a:xfrm>
            <a:off x="1008185" y="548411"/>
            <a:ext cx="1016782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Introducing the Bible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Books, chapters, verses and finding your way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Practice together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Come up for new Bibles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Mark with names</a:t>
            </a:r>
          </a:p>
        </p:txBody>
      </p:sp>
    </p:spTree>
    <p:extLst>
      <p:ext uri="{BB962C8B-B14F-4D97-AF65-F5344CB8AC3E}">
        <p14:creationId xmlns:p14="http://schemas.microsoft.com/office/powerpoint/2010/main" val="1959722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043D7D-3662-31B9-F11D-5922507D1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0E7A30B-A4A1-B79F-8A52-518CFD862A7A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44EC26-BCCF-A93E-6ED6-0D49E10D64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675" b="12333"/>
          <a:stretch/>
        </p:blipFill>
        <p:spPr>
          <a:xfrm>
            <a:off x="2165444" y="923490"/>
            <a:ext cx="7861111" cy="501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987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9A9B81-F079-D686-319C-54027F42C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B2D4884-01A4-1B72-2B22-6AF825A91909}"/>
              </a:ext>
            </a:extLst>
          </p:cNvPr>
          <p:cNvSpPr/>
          <p:nvPr/>
        </p:nvSpPr>
        <p:spPr>
          <a:xfrm>
            <a:off x="0" y="0"/>
            <a:ext cx="12192000" cy="6916614"/>
          </a:xfrm>
          <a:prstGeom prst="rect">
            <a:avLst/>
          </a:prstGeom>
          <a:solidFill>
            <a:srgbClr val="81376A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2E945D-A0C4-F60D-A56F-8D143E4A9AC1}"/>
              </a:ext>
            </a:extLst>
          </p:cNvPr>
          <p:cNvSpPr txBox="1"/>
          <p:nvPr/>
        </p:nvSpPr>
        <p:spPr>
          <a:xfrm>
            <a:off x="1652954" y="1934813"/>
            <a:ext cx="888609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What things can make finding your way around the Bible difficult?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96802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A17D5C-BE1D-7CB7-4E16-E1F2937D1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D7568C6-7929-17E4-384C-89CE292E8EB5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47E6E1-DF4A-1905-C55C-2E83A1905CCE}"/>
              </a:ext>
            </a:extLst>
          </p:cNvPr>
          <p:cNvSpPr txBox="1"/>
          <p:nvPr/>
        </p:nvSpPr>
        <p:spPr>
          <a:xfrm>
            <a:off x="1012088" y="428178"/>
            <a:ext cx="1016782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Week 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48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Introductions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Names of the Books of the Bible</a:t>
            </a: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Review navigation</a:t>
            </a: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48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Translations/versions &amp; reading level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Get-to-know-you with movement</a:t>
            </a: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48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Walk through study features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494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29A5A4-C1B9-6D04-1AB2-4112BE473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EECFA8F-5344-E091-1311-5C423E51523B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3B8165-65FB-A968-063C-29F835C007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374" y="0"/>
            <a:ext cx="2866172" cy="41262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44AC24E-1C4E-BEB0-6A72-3B04DD58BDF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01" r="6222"/>
          <a:stretch/>
        </p:blipFill>
        <p:spPr>
          <a:xfrm>
            <a:off x="562708" y="0"/>
            <a:ext cx="3228226" cy="41262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935F36-91C6-97DD-F715-95F59B08926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110" r="6110"/>
          <a:stretch/>
        </p:blipFill>
        <p:spPr>
          <a:xfrm>
            <a:off x="8372929" y="3332"/>
            <a:ext cx="3225102" cy="41231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D8E44A-83C7-844F-F9D2-4DFBB7CB3DA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4561" b="18122"/>
          <a:stretch/>
        </p:blipFill>
        <p:spPr>
          <a:xfrm>
            <a:off x="2285011" y="4026810"/>
            <a:ext cx="3344967" cy="28311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FED214-7F18-9CE2-CC85-ADC708626D4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16507" b="12823"/>
          <a:stretch/>
        </p:blipFill>
        <p:spPr>
          <a:xfrm>
            <a:off x="6231994" y="4030141"/>
            <a:ext cx="3225102" cy="283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39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3679DF1-B3CC-4680-8BBB-AE21C535ED16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group of people posing for a selfie&#10;&#10;AI-generated content may be incorrect.">
            <a:extLst>
              <a:ext uri="{FF2B5EF4-FFF2-40B4-BE49-F238E27FC236}">
                <a16:creationId xmlns:a16="http://schemas.microsoft.com/office/drawing/2014/main" id="{4E1F2DB4-E3A9-83A6-6141-E9DB3BEB68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56" y="0"/>
            <a:ext cx="95518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9703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4535E2-2C88-1B0F-F0BF-DC9025228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A6C83A1-1F75-0B60-1678-9A5FA094DB55}"/>
              </a:ext>
            </a:extLst>
          </p:cNvPr>
          <p:cNvSpPr/>
          <p:nvPr/>
        </p:nvSpPr>
        <p:spPr>
          <a:xfrm>
            <a:off x="0" y="0"/>
            <a:ext cx="12192000" cy="6916614"/>
          </a:xfrm>
          <a:prstGeom prst="rect">
            <a:avLst/>
          </a:prstGeom>
          <a:solidFill>
            <a:srgbClr val="81376A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9B29E5-6949-D27C-3BEC-E45CC1FC38FD}"/>
              </a:ext>
            </a:extLst>
          </p:cNvPr>
          <p:cNvSpPr txBox="1"/>
          <p:nvPr/>
        </p:nvSpPr>
        <p:spPr>
          <a:xfrm>
            <a:off x="1055077" y="2397948"/>
            <a:ext cx="1008184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Which Bible or Study Bible do you or your students use?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39344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D6F5E5-C36E-02B4-96B3-18A914F85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B295BDE-3525-03B1-7765-D5CE4B4D7E65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502D19-E4E5-6DEE-552F-A9FD67A700FD}"/>
              </a:ext>
            </a:extLst>
          </p:cNvPr>
          <p:cNvSpPr txBox="1"/>
          <p:nvPr/>
        </p:nvSpPr>
        <p:spPr>
          <a:xfrm>
            <a:off x="1008185" y="548411"/>
            <a:ext cx="1016782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Week 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Get-to-know you</a:t>
            </a: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Walk through “We Believe” statements</a:t>
            </a: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Begin highlighting “We Believe” verses with yellow highlighters</a:t>
            </a:r>
          </a:p>
        </p:txBody>
      </p:sp>
    </p:spTree>
    <p:extLst>
      <p:ext uri="{BB962C8B-B14F-4D97-AF65-F5344CB8AC3E}">
        <p14:creationId xmlns:p14="http://schemas.microsoft.com/office/powerpoint/2010/main" val="39057680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6CF3C0-1CEB-DE89-7BA3-9DFAB020A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1066B6E-E28D-218A-87A7-180B9074894A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Picture 4" descr="A screenshot of a phone&#10;&#10;AI-generated content may be incorrect.">
            <a:extLst>
              <a:ext uri="{FF2B5EF4-FFF2-40B4-BE49-F238E27FC236}">
                <a16:creationId xmlns:a16="http://schemas.microsoft.com/office/drawing/2014/main" id="{0CAFC0AC-D764-6E92-62C4-45AFB2140E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968" y="152819"/>
            <a:ext cx="4736124" cy="65523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4954A1-BD26-7AA9-C0DF-E1DBEE68B8AA}"/>
              </a:ext>
            </a:extLst>
          </p:cNvPr>
          <p:cNvSpPr txBox="1"/>
          <p:nvPr/>
        </p:nvSpPr>
        <p:spPr>
          <a:xfrm>
            <a:off x="1312983" y="2890391"/>
            <a:ext cx="52284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We Believe…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906237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DD5DDE-A375-17E8-054C-AAA4FC135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AB8B2D2-85AF-A360-2941-ACA5FEB54617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770563-9860-59D5-4065-206DB32C7343}"/>
              </a:ext>
            </a:extLst>
          </p:cNvPr>
          <p:cNvSpPr txBox="1"/>
          <p:nvPr/>
        </p:nvSpPr>
        <p:spPr>
          <a:xfrm>
            <a:off x="1008185" y="548411"/>
            <a:ext cx="1016782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Week 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Keep learning Bible book names</a:t>
            </a:r>
            <a:endParaRPr kumimoji="0" lang="en-US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Split parents/mentors and kids into separate rooms</a:t>
            </a:r>
          </a:p>
          <a:p>
            <a:pPr marL="1382713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Parents: Highlights &amp; Blessing</a:t>
            </a:r>
            <a:endParaRPr kumimoji="0" lang="en-US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1382713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Kids: Bible Covers</a:t>
            </a:r>
            <a:endParaRPr kumimoji="0" lang="en-US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5012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3DB933-03B1-84D4-0CD7-0BE2DA970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B5C40B6-9B45-7A40-90A6-7C54741D4917}"/>
              </a:ext>
            </a:extLst>
          </p:cNvPr>
          <p:cNvSpPr/>
          <p:nvPr/>
        </p:nvSpPr>
        <p:spPr>
          <a:xfrm>
            <a:off x="0" y="0"/>
            <a:ext cx="12192000" cy="6916614"/>
          </a:xfrm>
          <a:prstGeom prst="rect">
            <a:avLst/>
          </a:prstGeom>
          <a:solidFill>
            <a:srgbClr val="81376A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FD6436-E8B4-15D9-7199-8464ACAEDB53}"/>
              </a:ext>
            </a:extLst>
          </p:cNvPr>
          <p:cNvSpPr txBox="1"/>
          <p:nvPr/>
        </p:nvSpPr>
        <p:spPr>
          <a:xfrm>
            <a:off x="1055077" y="1442370"/>
            <a:ext cx="1008184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What are the blessings and benefits of having highlighted verses in your Bible?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769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D1F15A-86D4-ACDA-59C0-BE0746323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CEE7388-733A-435F-968A-14AB4B69B373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9BF9D2-D010-C034-D592-54864741520C}"/>
              </a:ext>
            </a:extLst>
          </p:cNvPr>
          <p:cNvSpPr txBox="1"/>
          <p:nvPr/>
        </p:nvSpPr>
        <p:spPr>
          <a:xfrm>
            <a:off x="719025" y="548411"/>
            <a:ext cx="1074614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Week 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Continue highlighting “We Believe” verses</a:t>
            </a: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Keep that earworm of a song going</a:t>
            </a: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Share announcements &amp; what’s next</a:t>
            </a:r>
            <a:endParaRPr kumimoji="0" lang="en-US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4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Split kids &amp; parents/mentors</a:t>
            </a:r>
            <a:endParaRPr kumimoji="0" lang="en-US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1816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8911EB-4702-9BC4-2DED-3F10650BE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2CE42B-1A25-F314-17BE-65CDE5283FBC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B94D67-09BA-4ED9-6C6F-1CD481AE0B5C}"/>
              </a:ext>
            </a:extLst>
          </p:cNvPr>
          <p:cNvSpPr txBox="1"/>
          <p:nvPr/>
        </p:nvSpPr>
        <p:spPr>
          <a:xfrm>
            <a:off x="719025" y="548411"/>
            <a:ext cx="1074614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The Presentation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2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Make Bibles available during the week for others to highlight &amp; mark</a:t>
            </a: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200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</a:rPr>
              <a:t>Bibles are wrapped in gold &amp; labeled</a:t>
            </a:r>
            <a:endParaRPr kumimoji="0" lang="en-US" sz="5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Families come forward in worship for the Bible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81556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46704D-5F1E-A15E-06FF-0A867F24C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CF781AC-CDF0-4741-8F12-DA75A680B493}"/>
              </a:ext>
            </a:extLst>
          </p:cNvPr>
          <p:cNvSpPr/>
          <p:nvPr/>
        </p:nvSpPr>
        <p:spPr>
          <a:xfrm>
            <a:off x="0" y="0"/>
            <a:ext cx="12192000" cy="6916614"/>
          </a:xfrm>
          <a:prstGeom prst="rect">
            <a:avLst/>
          </a:prstGeom>
          <a:solidFill>
            <a:srgbClr val="81376A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548CA0-22E9-AD40-BA0C-ED8689CB8E2A}"/>
              </a:ext>
            </a:extLst>
          </p:cNvPr>
          <p:cNvSpPr txBox="1"/>
          <p:nvPr/>
        </p:nvSpPr>
        <p:spPr>
          <a:xfrm>
            <a:off x="1055077" y="1934813"/>
            <a:ext cx="1008184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How do or would you encourage students to keep using their Bibles?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3828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090EF0-8A98-0842-5FC5-CCEB175A7D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FC4320-F176-8796-E092-568CB9F247F2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123041-B263-FA30-4D77-1B0A8A0BF63C}"/>
              </a:ext>
            </a:extLst>
          </p:cNvPr>
          <p:cNvSpPr txBox="1"/>
          <p:nvPr/>
        </p:nvSpPr>
        <p:spPr>
          <a:xfrm>
            <a:off x="754180" y="735955"/>
            <a:ext cx="1068364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What we’d (maybe) do differently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Add a week or two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Provide the same Bible to the parent/mentor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Bring in knowledgeable caregivers to help on the final week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Implement memorization &amp; highlighting across our Children’s Ministry</a:t>
            </a:r>
          </a:p>
        </p:txBody>
      </p:sp>
    </p:spTree>
    <p:extLst>
      <p:ext uri="{BB962C8B-B14F-4D97-AF65-F5344CB8AC3E}">
        <p14:creationId xmlns:p14="http://schemas.microsoft.com/office/powerpoint/2010/main" val="2613937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386D6C-A5F4-D957-AC36-932097488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B7B382-EBFF-33F4-9697-A90C3AC9E9A6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3FC512-23B1-E574-6A4E-979144AF9708}"/>
              </a:ext>
            </a:extLst>
          </p:cNvPr>
          <p:cNvSpPr txBox="1"/>
          <p:nvPr/>
        </p:nvSpPr>
        <p:spPr>
          <a:xfrm>
            <a:off x="754180" y="735955"/>
            <a:ext cx="1068364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Blessings We’ve Seen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Kids using Bibles with confidence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New parents stepping into Bible Studies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Continued positive feedback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Encouragement from those watching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Mentorships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42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Purposeful focus for future planning </a:t>
            </a:r>
          </a:p>
        </p:txBody>
      </p:sp>
    </p:spTree>
    <p:extLst>
      <p:ext uri="{BB962C8B-B14F-4D97-AF65-F5344CB8AC3E}">
        <p14:creationId xmlns:p14="http://schemas.microsoft.com/office/powerpoint/2010/main" val="8692655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C2D474-2876-F3C9-4C69-7E3DF967D575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A145E3-12B0-F65F-5EB3-06B2476230C6}"/>
              </a:ext>
            </a:extLst>
          </p:cNvPr>
          <p:cNvSpPr txBox="1"/>
          <p:nvPr/>
        </p:nvSpPr>
        <p:spPr>
          <a:xfrm>
            <a:off x="813852" y="703708"/>
            <a:ext cx="10564295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Get to Know Your New Bible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  <a:defRPr/>
            </a:pPr>
            <a:r>
              <a:rPr lang="en-US" sz="38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4 Week Class</a:t>
            </a:r>
          </a:p>
          <a:p>
            <a:pPr marL="457200" indent="-457200" algn="l">
              <a:buFont typeface="Arial" panose="020B0604020202020204" pitchFamily="34" charset="0"/>
              <a:buChar char="•"/>
              <a:defRPr/>
            </a:pPr>
            <a:r>
              <a:rPr lang="en-US" sz="38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For 2</a:t>
            </a:r>
            <a:r>
              <a:rPr lang="en-US" sz="3800" kern="0" baseline="3000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nd</a:t>
            </a:r>
            <a:r>
              <a:rPr lang="en-US" sz="38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-5</a:t>
            </a:r>
            <a:r>
              <a:rPr lang="en-US" sz="3800" kern="0" baseline="3000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th</a:t>
            </a:r>
            <a:r>
              <a:rPr lang="en-US" sz="38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 Graders and their parent/mentor</a:t>
            </a:r>
          </a:p>
          <a:p>
            <a:pPr marL="457200" indent="-457200" algn="l">
              <a:buFont typeface="Arial" panose="020B0604020202020204" pitchFamily="34" charset="0"/>
              <a:buChar char="•"/>
              <a:defRPr/>
            </a:pPr>
            <a:r>
              <a:rPr lang="en-US" sz="38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Covers how to use </a:t>
            </a:r>
            <a:r>
              <a:rPr lang="en-US" sz="3800" i="1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a</a:t>
            </a:r>
            <a:r>
              <a:rPr lang="en-US" sz="38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 Bible &amp; how to use </a:t>
            </a:r>
            <a:r>
              <a:rPr lang="en-US" sz="3800" i="1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their Bible</a:t>
            </a:r>
          </a:p>
          <a:p>
            <a:pPr marL="457200" indent="-457200" algn="l">
              <a:buFont typeface="Arial" panose="020B0604020202020204" pitchFamily="34" charset="0"/>
              <a:buChar char="•"/>
              <a:defRPr/>
            </a:pPr>
            <a:r>
              <a:rPr lang="en-US" sz="38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Walks through what we believe</a:t>
            </a:r>
          </a:p>
          <a:p>
            <a:pPr marL="457200" indent="-457200" algn="l">
              <a:buFont typeface="Arial" panose="020B0604020202020204" pitchFamily="34" charset="0"/>
              <a:buChar char="•"/>
              <a:defRPr/>
            </a:pPr>
            <a:r>
              <a:rPr lang="en-US" sz="38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Connects kids, parents, and families</a:t>
            </a:r>
          </a:p>
          <a:p>
            <a:pPr marL="457200" indent="-457200" algn="l">
              <a:buFont typeface="Arial" panose="020B0604020202020204" pitchFamily="34" charset="0"/>
              <a:buChar char="•"/>
              <a:defRPr/>
            </a:pPr>
            <a:r>
              <a:rPr lang="en-US" sz="38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Ends in a special presentation of the kids “new” (and also used) Bibles following the study</a:t>
            </a:r>
          </a:p>
        </p:txBody>
      </p:sp>
    </p:spTree>
    <p:extLst>
      <p:ext uri="{BB962C8B-B14F-4D97-AF65-F5344CB8AC3E}">
        <p14:creationId xmlns:p14="http://schemas.microsoft.com/office/powerpoint/2010/main" val="9348262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0FB9887-C485-CA20-655B-EC3A569959FC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05BA11-8A53-5114-EFC9-F677A21FF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Drawing 0">
            <a:extLst>
              <a:ext uri="{FF2B5EF4-FFF2-40B4-BE49-F238E27FC236}">
                <a16:creationId xmlns:a16="http://schemas.microsoft.com/office/drawing/2014/main" id="{4EDA7888-845F-90D6-6CFE-C2D46C18F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018" y="2211904"/>
            <a:ext cx="3492965" cy="34929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A0AE2F-E429-6A4F-30F0-37370F8C8C13}"/>
              </a:ext>
            </a:extLst>
          </p:cNvPr>
          <p:cNvSpPr txBox="1"/>
          <p:nvPr/>
        </p:nvSpPr>
        <p:spPr>
          <a:xfrm>
            <a:off x="489909" y="2175063"/>
            <a:ext cx="749585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Get today’s presentation, slides for the class, printables, and more at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000" kern="0" dirty="0"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amyrschmidt.com/BPM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CB54A3-9AEF-231E-FFF8-149B7F54A5DC}"/>
              </a:ext>
            </a:extLst>
          </p:cNvPr>
          <p:cNvSpPr txBox="1"/>
          <p:nvPr/>
        </p:nvSpPr>
        <p:spPr>
          <a:xfrm>
            <a:off x="489909" y="576126"/>
            <a:ext cx="112121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Get to Know Your New Bible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3814278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D1B725-A4FB-ED56-E84A-EE5333867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F63C29B-95A1-07B4-4370-B4C972137B16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2FF559-62DF-3ACD-2757-6992C0729C7D}"/>
              </a:ext>
            </a:extLst>
          </p:cNvPr>
          <p:cNvSpPr txBox="1"/>
          <p:nvPr/>
        </p:nvSpPr>
        <p:spPr>
          <a:xfrm>
            <a:off x="404975" y="2339271"/>
            <a:ext cx="74802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3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Fonts: Oswald, A Little Sunshine, and perhaps Kelson or Curse Casual. Dafont.com has a couple of those.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3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Embedded videos have been removed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3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I made </a:t>
            </a:r>
            <a:r>
              <a:rPr lang="en-US" sz="3600" i="1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some</a:t>
            </a:r>
            <a:r>
              <a:rPr lang="en-US" sz="3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 edits for clarity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36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Notes are limited. Feel free to reach out to talk through any pieces!</a:t>
            </a:r>
          </a:p>
        </p:txBody>
      </p:sp>
      <p:pic>
        <p:nvPicPr>
          <p:cNvPr id="4" name="Drawing 0">
            <a:extLst>
              <a:ext uri="{FF2B5EF4-FFF2-40B4-BE49-F238E27FC236}">
                <a16:creationId xmlns:a16="http://schemas.microsoft.com/office/drawing/2014/main" id="{D6893528-556F-F090-A00F-4D11241656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9503" y="2485294"/>
            <a:ext cx="3753958" cy="37539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4B1578-75E1-6601-D83E-21C2827A70F4}"/>
              </a:ext>
            </a:extLst>
          </p:cNvPr>
          <p:cNvSpPr txBox="1"/>
          <p:nvPr/>
        </p:nvSpPr>
        <p:spPr>
          <a:xfrm>
            <a:off x="489909" y="576126"/>
            <a:ext cx="112121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Notes on the Slides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707524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23173A-A79A-1B87-3900-0FC3B94FE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1DFB0BB-F19F-31EF-3218-9328ABDC9DFC}"/>
              </a:ext>
            </a:extLst>
          </p:cNvPr>
          <p:cNvSpPr/>
          <p:nvPr/>
        </p:nvSpPr>
        <p:spPr>
          <a:xfrm>
            <a:off x="0" y="0"/>
            <a:ext cx="12192000" cy="6916614"/>
          </a:xfrm>
          <a:prstGeom prst="rect">
            <a:avLst/>
          </a:prstGeom>
          <a:solidFill>
            <a:srgbClr val="81376A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50D966-E948-03FF-111A-D524EF9A8A2F}"/>
              </a:ext>
            </a:extLst>
          </p:cNvPr>
          <p:cNvSpPr txBox="1"/>
          <p:nvPr/>
        </p:nvSpPr>
        <p:spPr>
          <a:xfrm>
            <a:off x="1055077" y="2397948"/>
            <a:ext cx="1008184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What is one thing you’ll take away from this session?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29026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DCA4D3-4EBD-DBB4-4BFE-522DEB01B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1D8387-DC41-45D2-D5B9-697F8C9595B0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D945705-BFB8-26C6-D0EF-8C85F9711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" name="Drawing 0">
            <a:extLst>
              <a:ext uri="{FF2B5EF4-FFF2-40B4-BE49-F238E27FC236}">
                <a16:creationId xmlns:a16="http://schemas.microsoft.com/office/drawing/2014/main" id="{B4427306-84F5-A2F9-C286-8A88937516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018" y="2211904"/>
            <a:ext cx="3492965" cy="34929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06843E-0325-F935-A72B-2352F2E7499F}"/>
              </a:ext>
            </a:extLst>
          </p:cNvPr>
          <p:cNvSpPr txBox="1"/>
          <p:nvPr/>
        </p:nvSpPr>
        <p:spPr>
          <a:xfrm>
            <a:off x="443017" y="3112000"/>
            <a:ext cx="749585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amyrschmidt.com/BPM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aschmidt@christlincoln.org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613CC9-2E27-BB02-B315-DE3878C22985}"/>
              </a:ext>
            </a:extLst>
          </p:cNvPr>
          <p:cNvSpPr txBox="1"/>
          <p:nvPr/>
        </p:nvSpPr>
        <p:spPr>
          <a:xfrm>
            <a:off x="489909" y="576126"/>
            <a:ext cx="112121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Thank you!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508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D76119-EC41-4192-C574-E36EFBB85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B42172B-164F-2D59-0527-04F105BC8B72}"/>
              </a:ext>
            </a:extLst>
          </p:cNvPr>
          <p:cNvSpPr/>
          <p:nvPr/>
        </p:nvSpPr>
        <p:spPr>
          <a:xfrm>
            <a:off x="0" y="0"/>
            <a:ext cx="12192000" cy="6916614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A6010F-DDD5-6538-E219-E4D342D1A493}"/>
              </a:ext>
            </a:extLst>
          </p:cNvPr>
          <p:cNvSpPr txBox="1"/>
          <p:nvPr/>
        </p:nvSpPr>
        <p:spPr>
          <a:xfrm>
            <a:off x="1652954" y="2890391"/>
            <a:ext cx="888609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How this class came to be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9509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B50537-1B45-5962-0784-105E063A5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3B94050-A2F6-F530-C60A-D0C8EB0D9FB4}"/>
              </a:ext>
            </a:extLst>
          </p:cNvPr>
          <p:cNvSpPr/>
          <p:nvPr/>
        </p:nvSpPr>
        <p:spPr>
          <a:xfrm>
            <a:off x="-8342" y="0"/>
            <a:ext cx="12192000" cy="6916614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3551EF-42E4-F83C-9578-B2F24FF3F5B8}"/>
              </a:ext>
            </a:extLst>
          </p:cNvPr>
          <p:cNvSpPr txBox="1"/>
          <p:nvPr/>
        </p:nvSpPr>
        <p:spPr>
          <a:xfrm>
            <a:off x="805511" y="705177"/>
            <a:ext cx="1058097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latin typeface="Oswald" panose="02000503000000000000" pitchFamily="2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  <a:uLnTx/>
                <a:uFillTx/>
                <a:latin typeface="Oswald" panose="02000503000000000000" pitchFamily="2" charset="0"/>
              </a:rPr>
              <a:t>Goals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  <a:uLnTx/>
              <a:uFillTx/>
              <a:latin typeface="Oswald" panose="02000503000000000000" pitchFamily="2" charset="0"/>
            </a:endParaRP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0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Create pathways for regular Bible study at home and church</a:t>
            </a:r>
          </a:p>
          <a:p>
            <a:pPr marL="400050" indent="-400050" algn="l">
              <a:buFont typeface="Arial" panose="020B0604020202020204" pitchFamily="34" charset="0"/>
              <a:buChar char="•"/>
              <a:defRPr/>
            </a:pPr>
            <a:r>
              <a:rPr lang="en-US" sz="5000" kern="0" dirty="0">
                <a:solidFill>
                  <a:prstClr val="white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Connect kids, parents, and families together as they grow in God’s Word</a:t>
            </a:r>
          </a:p>
        </p:txBody>
      </p:sp>
    </p:spTree>
    <p:extLst>
      <p:ext uri="{BB962C8B-B14F-4D97-AF65-F5344CB8AC3E}">
        <p14:creationId xmlns:p14="http://schemas.microsoft.com/office/powerpoint/2010/main" val="337868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9113F5-D31F-46E1-3B1A-9FB7D0206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24A46C4-EC8C-9D77-7D19-2C2CF46F79C7}"/>
              </a:ext>
            </a:extLst>
          </p:cNvPr>
          <p:cNvSpPr/>
          <p:nvPr/>
        </p:nvSpPr>
        <p:spPr>
          <a:xfrm>
            <a:off x="0" y="0"/>
            <a:ext cx="12192000" cy="6916614"/>
          </a:xfrm>
          <a:prstGeom prst="rect">
            <a:avLst/>
          </a:prstGeom>
          <a:solidFill>
            <a:srgbClr val="81376A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7E2C37-45CB-153C-2A8E-196BBF6BD03A}"/>
              </a:ext>
            </a:extLst>
          </p:cNvPr>
          <p:cNvSpPr txBox="1"/>
          <p:nvPr/>
        </p:nvSpPr>
        <p:spPr>
          <a:xfrm>
            <a:off x="1652954" y="1934813"/>
            <a:ext cx="888609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Do you give away Bibles? If so, what does it look like in your setting?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8274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45B234-C599-E6FD-00B5-F78B579F8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615A7ED-F801-6BDC-DCE6-A82A4342F3B2}"/>
              </a:ext>
            </a:extLst>
          </p:cNvPr>
          <p:cNvSpPr/>
          <p:nvPr/>
        </p:nvSpPr>
        <p:spPr>
          <a:xfrm>
            <a:off x="0" y="-58614"/>
            <a:ext cx="12192000" cy="6916614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1102A3-7190-4E1A-DA67-2066D51423F5}"/>
              </a:ext>
            </a:extLst>
          </p:cNvPr>
          <p:cNvSpPr txBox="1"/>
          <p:nvPr/>
        </p:nvSpPr>
        <p:spPr>
          <a:xfrm>
            <a:off x="1652954" y="2890391"/>
            <a:ext cx="888609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Getting Started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301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ook cover with text&#10;&#10;AI-generated content may be incorrect.">
            <a:extLst>
              <a:ext uri="{FF2B5EF4-FFF2-40B4-BE49-F238E27FC236}">
                <a16:creationId xmlns:a16="http://schemas.microsoft.com/office/drawing/2014/main" id="{5BB41656-EC55-F9DB-D4C9-E2418BCA7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94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B0F0F4E-6CA7-0A69-D6BF-C9EB42AE6C33}"/>
              </a:ext>
            </a:extLst>
          </p:cNvPr>
          <p:cNvSpPr/>
          <p:nvPr/>
        </p:nvSpPr>
        <p:spPr>
          <a:xfrm>
            <a:off x="0" y="0"/>
            <a:ext cx="12192000" cy="6916614"/>
          </a:xfrm>
          <a:prstGeom prst="rect">
            <a:avLst/>
          </a:prstGeom>
          <a:solidFill>
            <a:srgbClr val="003E5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4B84009A-0644-D8FF-C28E-492CC83E72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22" y="29308"/>
            <a:ext cx="5322277" cy="68896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ECD947-8916-3F74-35B4-82DBC108CB04}"/>
              </a:ext>
            </a:extLst>
          </p:cNvPr>
          <p:cNvSpPr txBox="1"/>
          <p:nvPr/>
        </p:nvSpPr>
        <p:spPr>
          <a:xfrm>
            <a:off x="228601" y="1303871"/>
            <a:ext cx="6412521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Promoting the class in layers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63500">
                  <a:prstClr val="black">
                    <a:alpha val="40000"/>
                  </a:prstClr>
                </a:glow>
              </a:effectLst>
              <a:uLnTx/>
              <a:uFillTx/>
              <a:latin typeface="Oswald" panose="02000503000000000000" pitchFamily="2" charset="0"/>
              <a:ea typeface="+mn-ea"/>
              <a:cs typeface="+mn-cs"/>
            </a:endParaRPr>
          </a:p>
          <a:p>
            <a:pPr marL="1031875" marR="0" lvl="0" indent="-388938" defTabSz="10779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200" b="1" kern="0" dirty="0"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latin typeface="Oswald" panose="02000503000000000000" pitchFamily="2" charset="0"/>
              </a:rPr>
              <a:t>How to sign up</a:t>
            </a:r>
          </a:p>
          <a:p>
            <a:pPr marL="1031875" marR="0" lvl="0" indent="-388938" defTabSz="10779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63500">
                    <a:prstClr val="black">
                      <a:alpha val="40000"/>
                    </a:prstClr>
                  </a:glow>
                </a:effectLst>
                <a:uLnTx/>
                <a:uFillTx/>
                <a:latin typeface="Oswald" panose="02000503000000000000" pitchFamily="2" charset="0"/>
                <a:ea typeface="+mn-ea"/>
                <a:cs typeface="+mn-cs"/>
              </a:rPr>
              <a:t>How to learn more</a:t>
            </a:r>
            <a:endParaRPr kumimoji="0" lang="en-US" sz="5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4313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3975</TotalTime>
  <Words>678</Words>
  <Application>Microsoft Office PowerPoint</Application>
  <PresentationFormat>Widescreen</PresentationFormat>
  <Paragraphs>123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Aptos</vt:lpstr>
      <vt:lpstr>Aptos Display</vt:lpstr>
      <vt:lpstr>Arial</vt:lpstr>
      <vt:lpstr>Oswald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Amy Schmidt</dc:creator>
  <cp:lastModifiedBy>Amy Schmidt</cp:lastModifiedBy>
  <cp:revision>7</cp:revision>
  <cp:lastPrinted>2025-02-11T20:39:54Z</cp:lastPrinted>
  <dcterms:created xsi:type="dcterms:W3CDTF">2025-02-04T17:09:14Z</dcterms:created>
  <dcterms:modified xsi:type="dcterms:W3CDTF">2025-02-12T18:08:31Z</dcterms:modified>
</cp:coreProperties>
</file>